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0143" autoAdjust="0"/>
  </p:normalViewPr>
  <p:slideViewPr>
    <p:cSldViewPr>
      <p:cViewPr varScale="1">
        <p:scale>
          <a:sx n="23" d="100"/>
          <a:sy n="23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74E9A-8B7C-4971-A42E-18797FA9835F}" type="datetimeFigureOut">
              <a:rPr lang="es-CO" smtClean="0"/>
              <a:t>03/10/2011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B6B64-5C9E-4B55-AD03-C7E58BCBC194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Accra: </a:t>
            </a:r>
            <a:r>
              <a:rPr lang="es-CO" dirty="0" err="1" smtClean="0"/>
              <a:t>parrafo</a:t>
            </a:r>
            <a:r>
              <a:rPr lang="es-CO" dirty="0" smtClean="0"/>
              <a:t> 14: </a:t>
            </a:r>
            <a:r>
              <a:rPr lang="es-CO" dirty="0" err="1" smtClean="0"/>
              <a:t>recognized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importance</a:t>
            </a:r>
            <a:r>
              <a:rPr lang="es-CO" dirty="0" smtClean="0"/>
              <a:t> of</a:t>
            </a:r>
            <a:r>
              <a:rPr lang="es-CO" baseline="0" dirty="0" smtClean="0"/>
              <a:t> SSC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Triple</a:t>
            </a:r>
            <a:r>
              <a:rPr lang="es-CO" baseline="0" dirty="0" smtClean="0"/>
              <a:t> mandato: </a:t>
            </a:r>
            <a:r>
              <a:rPr lang="es-CO" baseline="0" dirty="0" err="1" smtClean="0"/>
              <a:t>Enriching</a:t>
            </a:r>
            <a:r>
              <a:rPr lang="es-CO" baseline="0" dirty="0" smtClean="0"/>
              <a:t>, </a:t>
            </a:r>
            <a:r>
              <a:rPr lang="es-CO" baseline="0" dirty="0" err="1" smtClean="0"/>
              <a:t>adapting</a:t>
            </a:r>
            <a:r>
              <a:rPr lang="es-CO" baseline="0" dirty="0" smtClean="0"/>
              <a:t> and </a:t>
            </a:r>
            <a:r>
              <a:rPr lang="es-CO" baseline="0" dirty="0" err="1" smtClean="0"/>
              <a:t>complementing</a:t>
            </a:r>
            <a:r>
              <a:rPr lang="es-CO" baseline="0" dirty="0" smtClean="0"/>
              <a:t> </a:t>
            </a:r>
            <a:r>
              <a:rPr lang="es-CO" baseline="0" dirty="0" err="1" smtClean="0"/>
              <a:t>the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Aid</a:t>
            </a:r>
            <a:r>
              <a:rPr lang="es-CO" baseline="0" dirty="0" smtClean="0"/>
              <a:t> </a:t>
            </a:r>
            <a:r>
              <a:rPr lang="es-CO" baseline="0" dirty="0" err="1" smtClean="0"/>
              <a:t>Effectivness</a:t>
            </a:r>
            <a:r>
              <a:rPr lang="es-CO" baseline="0" dirty="0" smtClean="0"/>
              <a:t> </a:t>
            </a:r>
            <a:r>
              <a:rPr lang="es-CO" baseline="0" dirty="0" err="1" smtClean="0"/>
              <a:t>AgendA</a:t>
            </a:r>
            <a:endParaRPr lang="es-CO" baseline="0" dirty="0" smtClean="0"/>
          </a:p>
          <a:p>
            <a:endParaRPr lang="es-CO" baseline="0" dirty="0" smtClean="0"/>
          </a:p>
          <a:p>
            <a:r>
              <a:rPr lang="es-CO" baseline="0" dirty="0" err="1" smtClean="0"/>
              <a:t>Multistakeholder</a:t>
            </a:r>
            <a:r>
              <a:rPr lang="es-CO" baseline="0" dirty="0" smtClean="0"/>
              <a:t>: ….</a:t>
            </a:r>
          </a:p>
          <a:p>
            <a:endParaRPr lang="es-CO" baseline="0" dirty="0" smtClean="0"/>
          </a:p>
          <a:p>
            <a:r>
              <a:rPr lang="es-CO" baseline="0" dirty="0" err="1" smtClean="0"/>
              <a:t>Evidence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Based</a:t>
            </a:r>
            <a:r>
              <a:rPr lang="es-CO" baseline="0" dirty="0" smtClean="0"/>
              <a:t>: More </a:t>
            </a:r>
            <a:r>
              <a:rPr lang="es-CO" baseline="0" dirty="0" err="1" smtClean="0"/>
              <a:t>than</a:t>
            </a:r>
            <a:r>
              <a:rPr lang="es-CO" baseline="0" dirty="0" smtClean="0"/>
              <a:t> 150 case </a:t>
            </a:r>
            <a:r>
              <a:rPr lang="es-CO" baseline="0" dirty="0" err="1" smtClean="0"/>
              <a:t>stories</a:t>
            </a:r>
            <a:r>
              <a:rPr lang="es-CO" baseline="0" dirty="0" smtClean="0"/>
              <a:t>, and 32 case </a:t>
            </a:r>
            <a:r>
              <a:rPr lang="es-CO" baseline="0" dirty="0" err="1" smtClean="0"/>
              <a:t>studies</a:t>
            </a:r>
            <a:r>
              <a:rPr lang="es-CO" baseline="0" dirty="0" smtClean="0">
                <a:sym typeface="Wingdings" pitchFamily="2" charset="2"/>
              </a:rPr>
              <a:t> compact </a:t>
            </a:r>
            <a:r>
              <a:rPr lang="es-CO" baseline="0" dirty="0" err="1" smtClean="0">
                <a:sym typeface="Wingdings" pitchFamily="2" charset="2"/>
              </a:rPr>
              <a:t>metodologies</a:t>
            </a:r>
            <a:r>
              <a:rPr lang="es-CO" baseline="0" dirty="0" smtClean="0">
                <a:sym typeface="Wingdings" pitchFamily="2" charset="2"/>
              </a:rPr>
              <a:t>: </a:t>
            </a:r>
            <a:r>
              <a:rPr lang="es-CO" baseline="0" dirty="0" err="1" smtClean="0">
                <a:sym typeface="Wingdings" pitchFamily="2" charset="2"/>
              </a:rPr>
              <a:t>Good</a:t>
            </a:r>
            <a:r>
              <a:rPr lang="es-CO" baseline="0" dirty="0" smtClean="0">
                <a:sym typeface="Wingdings" pitchFamily="2" charset="2"/>
              </a:rPr>
              <a:t> </a:t>
            </a:r>
            <a:r>
              <a:rPr lang="es-CO" baseline="0" dirty="0" err="1" smtClean="0">
                <a:sym typeface="Wingdings" pitchFamily="2" charset="2"/>
              </a:rPr>
              <a:t>practices</a:t>
            </a:r>
            <a:r>
              <a:rPr lang="es-CO" baseline="0" dirty="0" smtClean="0">
                <a:sym typeface="Wingdings" pitchFamily="2" charset="2"/>
              </a:rPr>
              <a:t> </a:t>
            </a:r>
            <a:r>
              <a:rPr lang="es-CO" baseline="0" dirty="0" err="1" smtClean="0">
                <a:sym typeface="Wingdings" pitchFamily="2" charset="2"/>
              </a:rPr>
              <a:t>paper</a:t>
            </a:r>
            <a:r>
              <a:rPr lang="es-CO" baseline="0" dirty="0" smtClean="0">
                <a:sym typeface="Wingdings" pitchFamily="2" charset="2"/>
              </a:rPr>
              <a:t> and </a:t>
            </a:r>
            <a:r>
              <a:rPr lang="es-CO" baseline="0" dirty="0" err="1" smtClean="0">
                <a:sym typeface="Wingdings" pitchFamily="2" charset="2"/>
              </a:rPr>
              <a:t>policy</a:t>
            </a:r>
            <a:r>
              <a:rPr lang="es-CO" baseline="0" dirty="0" smtClean="0">
                <a:sym typeface="Wingdings" pitchFamily="2" charset="2"/>
              </a:rPr>
              <a:t> </a:t>
            </a:r>
            <a:r>
              <a:rPr lang="es-CO" baseline="0" dirty="0" err="1" smtClean="0">
                <a:sym typeface="Wingdings" pitchFamily="2" charset="2"/>
              </a:rPr>
              <a:t>recomendations</a:t>
            </a:r>
            <a:r>
              <a:rPr lang="es-CO" baseline="0" dirty="0" smtClean="0"/>
              <a:t> 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6B64-5C9E-4B55-AD03-C7E58BCBC194}" type="slidenum">
              <a:rPr lang="es-CO" smtClean="0"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O" dirty="0" err="1" smtClean="0"/>
              <a:t>Objective</a:t>
            </a:r>
            <a:r>
              <a:rPr lang="es-CO" dirty="0" smtClean="0"/>
              <a:t>:</a:t>
            </a:r>
            <a:r>
              <a:rPr lang="es-CO" baseline="0" dirty="0" smtClean="0"/>
              <a:t> </a:t>
            </a:r>
            <a:r>
              <a:rPr lang="es-CO" baseline="0" dirty="0" err="1" smtClean="0"/>
              <a:t>Discuss</a:t>
            </a:r>
            <a:r>
              <a:rPr lang="es-CO" baseline="0" dirty="0" smtClean="0"/>
              <a:t> </a:t>
            </a:r>
            <a:r>
              <a:rPr lang="es-CO" baseline="0" dirty="0" err="1" smtClean="0"/>
              <a:t>about</a:t>
            </a:r>
            <a:r>
              <a:rPr lang="es-CO" baseline="0" dirty="0" smtClean="0"/>
              <a:t> </a:t>
            </a:r>
            <a:r>
              <a:rPr lang="es-CO" baseline="0" dirty="0" err="1" smtClean="0"/>
              <a:t>the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importance</a:t>
            </a:r>
            <a:r>
              <a:rPr lang="es-CO" baseline="0" dirty="0" smtClean="0"/>
              <a:t> of </a:t>
            </a:r>
            <a:r>
              <a:rPr lang="es-CO" baseline="0" dirty="0" err="1" smtClean="0"/>
              <a:t>knowledge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sharing</a:t>
            </a:r>
            <a:r>
              <a:rPr lang="es-CO" baseline="0" dirty="0" smtClean="0"/>
              <a:t> and </a:t>
            </a:r>
            <a:r>
              <a:rPr lang="es-CO" baseline="0" dirty="0" err="1" smtClean="0"/>
              <a:t>it’s</a:t>
            </a:r>
            <a:r>
              <a:rPr lang="es-CO" baseline="0" dirty="0" smtClean="0"/>
              <a:t> </a:t>
            </a:r>
            <a:r>
              <a:rPr lang="es-CO" baseline="0" dirty="0" err="1" smtClean="0"/>
              <a:t>future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through</a:t>
            </a:r>
            <a:r>
              <a:rPr lang="es-CO" baseline="0" dirty="0" smtClean="0"/>
              <a:t> SSC &amp; TC, </a:t>
            </a:r>
            <a:r>
              <a:rPr lang="es-CO" baseline="0" dirty="0" err="1" smtClean="0"/>
              <a:t>during</a:t>
            </a:r>
            <a:r>
              <a:rPr lang="es-CO" baseline="0" dirty="0" smtClean="0"/>
              <a:t> and </a:t>
            </a:r>
            <a:r>
              <a:rPr lang="es-CO" baseline="0" dirty="0" err="1" smtClean="0"/>
              <a:t>after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Busan</a:t>
            </a:r>
            <a:r>
              <a:rPr lang="es-CO" baseline="0" dirty="0" smtClean="0"/>
              <a:t>.</a:t>
            </a:r>
          </a:p>
          <a:p>
            <a:endParaRPr lang="es-CO" dirty="0" smtClean="0"/>
          </a:p>
          <a:p>
            <a:r>
              <a:rPr lang="es-CO" dirty="0" smtClean="0"/>
              <a:t>140:</a:t>
            </a:r>
            <a:r>
              <a:rPr lang="es-CO" baseline="0" dirty="0" smtClean="0"/>
              <a:t> more </a:t>
            </a:r>
            <a:r>
              <a:rPr lang="es-CO" baseline="0" dirty="0" err="1" smtClean="0"/>
              <a:t>than</a:t>
            </a:r>
            <a:r>
              <a:rPr lang="es-CO" baseline="0" dirty="0" smtClean="0"/>
              <a:t> 50 </a:t>
            </a:r>
            <a:r>
              <a:rPr lang="es-CO" baseline="0" dirty="0" err="1" smtClean="0"/>
              <a:t>countries</a:t>
            </a:r>
            <a:r>
              <a:rPr lang="es-CO" baseline="0" dirty="0" smtClean="0"/>
              <a:t>, multilateral </a:t>
            </a:r>
            <a:r>
              <a:rPr lang="es-CO" baseline="0" dirty="0" err="1" smtClean="0"/>
              <a:t>organizations</a:t>
            </a:r>
            <a:r>
              <a:rPr lang="es-CO" baseline="0" dirty="0" smtClean="0"/>
              <a:t>, CSO, academia, </a:t>
            </a:r>
            <a:r>
              <a:rPr lang="es-CO" baseline="0" dirty="0" err="1" smtClean="0"/>
              <a:t>practitioners</a:t>
            </a:r>
            <a:endParaRPr lang="es-CO" baseline="0" dirty="0" smtClean="0"/>
          </a:p>
          <a:p>
            <a:endParaRPr lang="es-CO" baseline="0" dirty="0" smtClean="0"/>
          </a:p>
          <a:p>
            <a:r>
              <a:rPr lang="es-CO" baseline="0" dirty="0" err="1" smtClean="0"/>
              <a:t>Transparency</a:t>
            </a:r>
            <a:r>
              <a:rPr lang="es-CO" baseline="0" dirty="0" smtClean="0"/>
              <a:t>: IATI </a:t>
            </a:r>
            <a:r>
              <a:rPr lang="es-CO" baseline="0" dirty="0" err="1" smtClean="0"/>
              <a:t>was</a:t>
            </a:r>
            <a:r>
              <a:rPr lang="es-CO" baseline="0" dirty="0" smtClean="0"/>
              <a:t> </a:t>
            </a:r>
            <a:r>
              <a:rPr lang="es-CO" baseline="0" dirty="0" err="1" smtClean="0"/>
              <a:t>presented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by</a:t>
            </a:r>
            <a:r>
              <a:rPr lang="es-CO" baseline="0" dirty="0" smtClean="0"/>
              <a:t> UNDP: No </a:t>
            </a:r>
            <a:r>
              <a:rPr lang="es-CO" baseline="0" dirty="0" err="1" smtClean="0"/>
              <a:t>objections</a:t>
            </a:r>
            <a:r>
              <a:rPr lang="es-CO" baseline="0" dirty="0" smtClean="0"/>
              <a:t>: IATI </a:t>
            </a:r>
            <a:r>
              <a:rPr lang="es-CO" baseline="0" dirty="0" err="1" smtClean="0"/>
              <a:t>could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adapted</a:t>
            </a:r>
            <a:r>
              <a:rPr lang="es-CO" baseline="0" dirty="0" smtClean="0"/>
              <a:t> </a:t>
            </a:r>
            <a:r>
              <a:rPr lang="es-CO" baseline="0" dirty="0" err="1" smtClean="0"/>
              <a:t>to</a:t>
            </a:r>
            <a:r>
              <a:rPr lang="es-CO" baseline="0" dirty="0" smtClean="0"/>
              <a:t> </a:t>
            </a:r>
            <a:r>
              <a:rPr lang="es-CO" baseline="0" dirty="0" err="1" smtClean="0"/>
              <a:t>other</a:t>
            </a:r>
            <a:r>
              <a:rPr lang="es-CO" baseline="0" dirty="0" smtClean="0"/>
              <a:t> </a:t>
            </a:r>
            <a:r>
              <a:rPr lang="es-CO" baseline="0" dirty="0" err="1" smtClean="0"/>
              <a:t>types</a:t>
            </a:r>
            <a:r>
              <a:rPr lang="es-CO" baseline="0" dirty="0" smtClean="0"/>
              <a:t> of </a:t>
            </a:r>
            <a:r>
              <a:rPr lang="es-CO" baseline="0" dirty="0" err="1" smtClean="0"/>
              <a:t>Cooperation</a:t>
            </a:r>
            <a:r>
              <a:rPr lang="es-CO" baseline="0" dirty="0" smtClean="0"/>
              <a:t>, </a:t>
            </a:r>
            <a:r>
              <a:rPr lang="es-CO" baseline="0" dirty="0" err="1" smtClean="0"/>
              <a:t>including</a:t>
            </a:r>
            <a:r>
              <a:rPr lang="es-CO" baseline="0" dirty="0" smtClean="0"/>
              <a:t> SSC and TC: </a:t>
            </a:r>
            <a:r>
              <a:rPr lang="es-CO" baseline="0" dirty="0" err="1" smtClean="0"/>
              <a:t>the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basis</a:t>
            </a:r>
            <a:r>
              <a:rPr lang="es-CO" baseline="0" dirty="0" smtClean="0"/>
              <a:t> </a:t>
            </a:r>
            <a:r>
              <a:rPr lang="es-CO" baseline="0" dirty="0" err="1" smtClean="0"/>
              <a:t>for</a:t>
            </a:r>
            <a:r>
              <a:rPr lang="es-CO" baseline="0" dirty="0" smtClean="0"/>
              <a:t> </a:t>
            </a:r>
            <a:r>
              <a:rPr lang="es-CO" baseline="0" dirty="0" err="1" smtClean="0"/>
              <a:t>further</a:t>
            </a:r>
            <a:r>
              <a:rPr lang="es-CO" baseline="0" dirty="0" smtClean="0"/>
              <a:t> dialogue </a:t>
            </a:r>
            <a:r>
              <a:rPr lang="es-CO" baseline="0" dirty="0" err="1" smtClean="0"/>
              <a:t>is</a:t>
            </a:r>
            <a:r>
              <a:rPr lang="es-CO" baseline="0" dirty="0" smtClean="0"/>
              <a:t> set, </a:t>
            </a:r>
            <a:r>
              <a:rPr lang="es-CO" baseline="0" dirty="0" err="1" smtClean="0"/>
              <a:t>thinking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beyond</a:t>
            </a:r>
            <a:r>
              <a:rPr lang="es-CO" baseline="0" dirty="0" smtClean="0"/>
              <a:t> </a:t>
            </a:r>
            <a:r>
              <a:rPr lang="es-CO" baseline="0" dirty="0" err="1" smtClean="0"/>
              <a:t>Busan</a:t>
            </a:r>
            <a:r>
              <a:rPr lang="es-CO" baseline="0" dirty="0" smtClean="0"/>
              <a:t>.</a:t>
            </a:r>
          </a:p>
          <a:p>
            <a:endParaRPr lang="es-CO" baseline="0" dirty="0" smtClean="0"/>
          </a:p>
          <a:p>
            <a:endParaRPr lang="es-CO" baseline="0" dirty="0" smtClean="0"/>
          </a:p>
          <a:p>
            <a:endParaRPr lang="es-CO" baseline="0" dirty="0" smtClean="0"/>
          </a:p>
          <a:p>
            <a:endParaRPr lang="es-CO" baseline="0" dirty="0" smtClean="0"/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6B64-5C9E-4B55-AD03-C7E58BCBC194}" type="slidenum">
              <a:rPr lang="es-CO" smtClean="0"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noProof="0" dirty="0" smtClean="0"/>
              <a:t>Draft Outcome Document:</a:t>
            </a:r>
          </a:p>
          <a:p>
            <a:endParaRPr lang="en-US" noProof="0" dirty="0" smtClean="0"/>
          </a:p>
          <a:p>
            <a:r>
              <a:rPr lang="en-US" noProof="0" dirty="0" smtClean="0"/>
              <a:t>Importance of</a:t>
            </a:r>
            <a:r>
              <a:rPr lang="en-US" baseline="0" noProof="0" dirty="0" smtClean="0"/>
              <a:t> SSC and TC, but there is a need to sharpen the message by:</a:t>
            </a:r>
          </a:p>
          <a:p>
            <a:endParaRPr lang="en-US" baseline="0" noProof="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Emphazising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need to invest in the capacities of countries to engage in SSC</a:t>
            </a:r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Fully recognizing the crosscutting nature of SSC as a modality to address multiple pressing 	development challenges</a:t>
            </a:r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Calling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fot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suportting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facilitator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multilateral, regional and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subregional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plateformes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	the country led agendas. 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noProof="0" dirty="0" smtClean="0"/>
              <a:t>Stating that development cooperation should build on lessons learned on SSC and should </a:t>
            </a:r>
            <a:r>
              <a:rPr lang="en-US" baseline="0" noProof="0" dirty="0" err="1" smtClean="0"/>
              <a:t>includ</a:t>
            </a:r>
            <a:r>
              <a:rPr lang="en-US" baseline="0" noProof="0" dirty="0" smtClean="0"/>
              <a:t> elements of equity, mutual benefits, long term engagement, and trust, as key dimension of horizontal development partnerships.</a:t>
            </a:r>
          </a:p>
          <a:p>
            <a:pPr lvl="2">
              <a:buFontTx/>
              <a:buChar char="-"/>
            </a:pPr>
            <a:endParaRPr lang="en-US" b="1" baseline="0" noProof="0" dirty="0" smtClean="0"/>
          </a:p>
          <a:p>
            <a:pPr marL="0" lvl="2" algn="l" defTabSz="914400" rtl="0" eaLnBrk="1" latinLnBrk="0" hangingPunct="1">
              <a:buFontTx/>
              <a:buNone/>
            </a:pPr>
            <a:r>
              <a:rPr lang="en-US" sz="1200" b="1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Bussan Agenda:</a:t>
            </a:r>
          </a:p>
          <a:p>
            <a:pPr lvl="2">
              <a:buFontTx/>
              <a:buNone/>
            </a:pPr>
            <a:endParaRPr lang="en-US" b="1" noProof="0" dirty="0" smtClean="0"/>
          </a:p>
          <a:p>
            <a:pPr marL="228600" lvl="2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 Interest in taking a lead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 thematic session on SSC in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Busan</a:t>
            </a:r>
            <a:endParaRPr lang="en-US" sz="1200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2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Strong call for a side event to present the analytical work on the TT-SSC</a:t>
            </a:r>
          </a:p>
          <a:p>
            <a:pPr lvl="2">
              <a:buFontTx/>
              <a:buChar char="-"/>
            </a:pPr>
            <a:endParaRPr lang="en-US" b="1" baseline="0" noProof="0" dirty="0" smtClean="0"/>
          </a:p>
          <a:p>
            <a:pPr marL="0" lvl="2" algn="l" defTabSz="914400" rtl="0" eaLnBrk="1" latinLnBrk="0" hangingPunct="1">
              <a:buFontTx/>
              <a:buNone/>
            </a:pPr>
            <a:r>
              <a:rPr lang="en-US" sz="1200" b="1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Block on SSC:</a:t>
            </a:r>
          </a:p>
          <a:p>
            <a:pPr marL="228600" lvl="2" indent="-228600" algn="l" defTabSz="914400" rtl="0" eaLnBrk="1" latinLnBrk="0" hangingPunct="1">
              <a:buFont typeface="+mj-lt"/>
              <a:buAutoNum type="arabicPeriod"/>
            </a:pPr>
            <a:endParaRPr lang="en-US" sz="1200" kern="1200" baseline="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2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Welcome the </a:t>
            </a:r>
            <a:r>
              <a:rPr lang="en-US" sz="1200" kern="1200" baseline="0" noProof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preselection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SSC as a HLF4 BB</a:t>
            </a:r>
          </a:p>
          <a:p>
            <a:pPr marL="228600" lvl="2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Encourage the creation of synergies with other BB, especially with IATI Transparency BB.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B6B64-5C9E-4B55-AD03-C7E58BCBC194}" type="slidenum">
              <a:rPr lang="es-CO" smtClean="0"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03/10/2011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1079978"/>
            <a:ext cx="8280920" cy="3645166"/>
          </a:xfrm>
        </p:spPr>
        <p:txBody>
          <a:bodyPr>
            <a:normAutofit fontScale="90000"/>
          </a:bodyPr>
          <a:lstStyle/>
          <a:p>
            <a:r>
              <a:rPr lang="en-US" sz="3600" b="1" i="1" dirty="0" smtClean="0"/>
              <a:t>Learning from South-South and Triangular Cooperation: </a:t>
            </a:r>
            <a:br>
              <a:rPr lang="en-US" sz="3600" b="1" i="1" dirty="0" smtClean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 smtClean="0"/>
              <a:t>Sharing Knowledge for Development Workshop </a:t>
            </a:r>
            <a:br>
              <a:rPr lang="en-US" sz="3600" b="1" i="1" dirty="0" smtClean="0"/>
            </a:br>
            <a:r>
              <a:rPr lang="en-US" sz="3600" b="1" i="1" dirty="0" smtClean="0"/>
              <a:t/>
            </a:r>
            <a:br>
              <a:rPr lang="en-US" sz="3600" b="1" i="1" dirty="0" smtClean="0"/>
            </a:br>
            <a:endParaRPr lang="en-US" sz="3600" b="1" i="1" dirty="0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69816" y="4653136"/>
            <a:ext cx="740664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Bogotá, </a:t>
            </a:r>
            <a:r>
              <a:rPr lang="en-US" dirty="0" err="1" smtClean="0"/>
              <a:t>september</a:t>
            </a:r>
            <a:r>
              <a:rPr lang="en-US" dirty="0" smtClean="0"/>
              <a:t> 26-28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 smtClean="0"/>
              <a:t>C</a:t>
            </a:r>
            <a:r>
              <a:rPr lang="es-CO" sz="4000" dirty="0" smtClean="0"/>
              <a:t>ONTEXT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956376" cy="5410200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ACCRA</a:t>
            </a:r>
          </a:p>
          <a:p>
            <a:endParaRPr lang="es-CO" dirty="0" smtClean="0"/>
          </a:p>
          <a:p>
            <a:r>
              <a:rPr lang="es-CO" dirty="0" smtClean="0"/>
              <a:t>Bogotá 2010: Triple Mandate</a:t>
            </a:r>
          </a:p>
          <a:p>
            <a:pPr>
              <a:buNone/>
            </a:pPr>
            <a:r>
              <a:rPr lang="es-CO" dirty="0" smtClean="0"/>
              <a:t>	</a:t>
            </a:r>
            <a:r>
              <a:rPr lang="es-CO" u="sng" dirty="0" smtClean="0"/>
              <a:t>TTSSC </a:t>
            </a:r>
            <a:r>
              <a:rPr lang="es-CO" u="sng" dirty="0" err="1" smtClean="0"/>
              <a:t>process</a:t>
            </a:r>
            <a:r>
              <a:rPr lang="es-CO" u="sng" dirty="0" smtClean="0"/>
              <a:t>:</a:t>
            </a:r>
          </a:p>
          <a:p>
            <a:pPr>
              <a:buNone/>
            </a:pPr>
            <a:endParaRPr lang="es-CO" u="sng" dirty="0" smtClean="0"/>
          </a:p>
          <a:p>
            <a:r>
              <a:rPr lang="es-CO" dirty="0" smtClean="0"/>
              <a:t>A </a:t>
            </a:r>
            <a:r>
              <a:rPr lang="es-CO" dirty="0" err="1" smtClean="0"/>
              <a:t>multistakeholder</a:t>
            </a:r>
            <a:r>
              <a:rPr lang="es-CO" dirty="0" smtClean="0"/>
              <a:t> </a:t>
            </a:r>
            <a:r>
              <a:rPr lang="es-CO" dirty="0" err="1" smtClean="0"/>
              <a:t>process</a:t>
            </a:r>
            <a:r>
              <a:rPr lang="es-CO" dirty="0" smtClean="0"/>
              <a:t>: </a:t>
            </a:r>
            <a:r>
              <a:rPr lang="es-CO" dirty="0" err="1" smtClean="0"/>
              <a:t>Policy</a:t>
            </a:r>
            <a:r>
              <a:rPr lang="es-CO" dirty="0" smtClean="0"/>
              <a:t> </a:t>
            </a:r>
            <a:r>
              <a:rPr lang="es-CO" dirty="0" err="1" smtClean="0"/>
              <a:t>makers</a:t>
            </a:r>
            <a:r>
              <a:rPr lang="es-CO" dirty="0" smtClean="0"/>
              <a:t>, </a:t>
            </a:r>
            <a:r>
              <a:rPr lang="es-CO" dirty="0" err="1" smtClean="0"/>
              <a:t>practitioners</a:t>
            </a:r>
            <a:r>
              <a:rPr lang="es-CO" dirty="0" smtClean="0"/>
              <a:t>, academia, </a:t>
            </a:r>
            <a:r>
              <a:rPr lang="es-CO" dirty="0" err="1" smtClean="0"/>
              <a:t>international</a:t>
            </a:r>
            <a:r>
              <a:rPr lang="es-CO" dirty="0" smtClean="0"/>
              <a:t> </a:t>
            </a:r>
            <a:r>
              <a:rPr lang="es-CO" dirty="0" err="1" smtClean="0"/>
              <a:t>organizations</a:t>
            </a:r>
            <a:r>
              <a:rPr lang="es-CO" dirty="0" smtClean="0"/>
              <a:t>, CSO…</a:t>
            </a:r>
          </a:p>
          <a:p>
            <a:endParaRPr lang="es-CO" dirty="0" smtClean="0"/>
          </a:p>
          <a:p>
            <a:r>
              <a:rPr lang="es-CO" dirty="0" err="1" smtClean="0"/>
              <a:t>Evidence</a:t>
            </a:r>
            <a:r>
              <a:rPr lang="es-CO" dirty="0" smtClean="0"/>
              <a:t> </a:t>
            </a:r>
            <a:r>
              <a:rPr lang="es-CO" dirty="0" err="1" smtClean="0"/>
              <a:t>Based</a:t>
            </a:r>
            <a:r>
              <a:rPr lang="es-CO" dirty="0" smtClean="0"/>
              <a:t> </a:t>
            </a:r>
            <a:r>
              <a:rPr lang="es-CO" dirty="0" err="1" smtClean="0"/>
              <a:t>Recomendations</a:t>
            </a:r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 err="1" smtClean="0"/>
              <a:t>Bogota</a:t>
            </a:r>
            <a:r>
              <a:rPr lang="es-CO" sz="4000" dirty="0" smtClean="0"/>
              <a:t> </a:t>
            </a:r>
            <a:r>
              <a:rPr lang="es-CO" sz="4000" dirty="0" err="1" smtClean="0"/>
              <a:t>Workshop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140 participants</a:t>
            </a:r>
          </a:p>
          <a:p>
            <a:endParaRPr lang="en-US" dirty="0" smtClean="0"/>
          </a:p>
          <a:p>
            <a:r>
              <a:rPr lang="en-US" dirty="0" smtClean="0"/>
              <a:t>Acknowledge of Transparency and Mutual Accountability as a Challenge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 smtClean="0"/>
              <a:t>CONCLUSIONS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err="1" smtClean="0"/>
              <a:t>Draft</a:t>
            </a:r>
            <a:r>
              <a:rPr lang="es-CO" dirty="0" smtClean="0"/>
              <a:t> </a:t>
            </a:r>
            <a:r>
              <a:rPr lang="es-CO" dirty="0" err="1" smtClean="0"/>
              <a:t>Outcome</a:t>
            </a:r>
            <a:r>
              <a:rPr lang="es-CO" dirty="0" smtClean="0"/>
              <a:t> </a:t>
            </a:r>
            <a:r>
              <a:rPr lang="es-CO" dirty="0" err="1" smtClean="0"/>
              <a:t>Document</a:t>
            </a:r>
            <a:endParaRPr lang="es-CO" dirty="0" smtClean="0"/>
          </a:p>
          <a:p>
            <a:pPr>
              <a:buNone/>
            </a:pPr>
            <a:endParaRPr lang="es-CO" dirty="0" smtClean="0"/>
          </a:p>
          <a:p>
            <a:r>
              <a:rPr lang="es-CO" dirty="0" err="1" smtClean="0"/>
              <a:t>Draft</a:t>
            </a:r>
            <a:r>
              <a:rPr lang="es-CO" dirty="0" smtClean="0"/>
              <a:t> Agenda </a:t>
            </a:r>
            <a:r>
              <a:rPr lang="es-CO" dirty="0" err="1" smtClean="0"/>
              <a:t>for</a:t>
            </a:r>
            <a:r>
              <a:rPr lang="es-CO" dirty="0" smtClean="0"/>
              <a:t> HLF4 in </a:t>
            </a:r>
            <a:r>
              <a:rPr lang="es-CO" dirty="0" err="1" smtClean="0"/>
              <a:t>Busan</a:t>
            </a:r>
            <a:endParaRPr lang="es-CO" dirty="0" smtClean="0"/>
          </a:p>
          <a:p>
            <a:endParaRPr lang="es-CO" dirty="0" smtClean="0"/>
          </a:p>
          <a:p>
            <a:r>
              <a:rPr lang="es-CO" dirty="0" err="1" smtClean="0"/>
              <a:t>Building</a:t>
            </a:r>
            <a:r>
              <a:rPr lang="es-CO" dirty="0" smtClean="0"/>
              <a:t> Block </a:t>
            </a:r>
            <a:r>
              <a:rPr lang="es-CO" dirty="0" err="1" smtClean="0"/>
              <a:t>on</a:t>
            </a:r>
            <a:r>
              <a:rPr lang="es-CO" dirty="0" smtClean="0"/>
              <a:t> SSC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521</TotalTime>
  <Words>222</Words>
  <Application>Microsoft Office PowerPoint</Application>
  <PresentationFormat>Presentación en pantalla (4:3)</PresentationFormat>
  <Paragraphs>62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Learning from South-South and Triangular Cooperation:   Sharing Knowledge for Development Workshop   </vt:lpstr>
      <vt:lpstr>CONTEXT</vt:lpstr>
      <vt:lpstr>Bogota Workshop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South- South and Triangular Cooperation:   Sharing Knowledge for Development</dc:title>
  <dc:creator>Erick Wyss</dc:creator>
  <cp:lastModifiedBy>Eric Wyss</cp:lastModifiedBy>
  <cp:revision>12</cp:revision>
  <dcterms:created xsi:type="dcterms:W3CDTF">2011-10-03T21:53:26Z</dcterms:created>
  <dcterms:modified xsi:type="dcterms:W3CDTF">2011-10-04T06:43:16Z</dcterms:modified>
</cp:coreProperties>
</file>